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62" r:id="rId3"/>
    <p:sldId id="364" r:id="rId4"/>
    <p:sldId id="316" r:id="rId5"/>
    <p:sldId id="318" r:id="rId6"/>
    <p:sldId id="321" r:id="rId7"/>
    <p:sldId id="323" r:id="rId8"/>
    <p:sldId id="324" r:id="rId9"/>
    <p:sldId id="367" r:id="rId10"/>
    <p:sldId id="357" r:id="rId11"/>
    <p:sldId id="325" r:id="rId12"/>
    <p:sldId id="326" r:id="rId13"/>
    <p:sldId id="356" r:id="rId14"/>
    <p:sldId id="341" r:id="rId15"/>
    <p:sldId id="365" r:id="rId16"/>
    <p:sldId id="368" r:id="rId17"/>
    <p:sldId id="350" r:id="rId18"/>
    <p:sldId id="334" r:id="rId19"/>
    <p:sldId id="335" r:id="rId20"/>
    <p:sldId id="336" r:id="rId21"/>
    <p:sldId id="354" r:id="rId22"/>
    <p:sldId id="369" r:id="rId23"/>
    <p:sldId id="338" r:id="rId24"/>
    <p:sldId id="370" r:id="rId25"/>
    <p:sldId id="366" r:id="rId26"/>
    <p:sldId id="361" r:id="rId27"/>
    <p:sldId id="314" r:id="rId28"/>
    <p:sldId id="317" r:id="rId29"/>
    <p:sldId id="348" r:id="rId30"/>
    <p:sldId id="358" r:id="rId31"/>
    <p:sldId id="328" r:id="rId32"/>
    <p:sldId id="359" r:id="rId33"/>
    <p:sldId id="313" r:id="rId34"/>
    <p:sldId id="345" r:id="rId35"/>
    <p:sldId id="343" r:id="rId36"/>
    <p:sldId id="346" r:id="rId37"/>
    <p:sldId id="347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8"/>
            <p14:sldId id="321"/>
            <p14:sldId id="323"/>
            <p14:sldId id="324"/>
            <p14:sldId id="367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68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69"/>
            <p14:sldId id="338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9"/>
            <p14:sldId id="313"/>
            <p14:sldId id="345"/>
            <p14:sldId id="343"/>
            <p14:sldId id="346"/>
            <p14:sldId id="347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2E8AA2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>
        <p:scale>
          <a:sx n="100" d="100"/>
          <a:sy n="100" d="100"/>
        </p:scale>
        <p:origin x="36" y="3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31/05/2020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31/05/2020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10" Type="http://schemas.openxmlformats.org/officeDocument/2006/relationships/image" Target="../media/image630.png"/><Relationship Id="rId4" Type="http://schemas.openxmlformats.org/officeDocument/2006/relationships/image" Target="../media/image5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4.png"/><Relationship Id="rId21" Type="http://schemas.openxmlformats.org/officeDocument/2006/relationships/image" Target="../media/image210.png"/><Relationship Id="rId7" Type="http://schemas.openxmlformats.org/officeDocument/2006/relationships/image" Target="../media/image68.png"/><Relationship Id="rId12" Type="http://schemas.openxmlformats.org/officeDocument/2006/relationships/image" Target="../media/image130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230.png"/><Relationship Id="rId10" Type="http://schemas.openxmlformats.org/officeDocument/2006/relationships/image" Target="../media/image71.png"/><Relationship Id="rId19" Type="http://schemas.openxmlformats.org/officeDocument/2006/relationships/image" Target="../media/image1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Relationship Id="rId22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394406"/>
            <a:ext cx="4093636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409542" y="3429000"/>
            <a:ext cx="4159160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620706" y="375810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620706" y="415103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620706" y="4573903"/>
            <a:ext cx="3815360" cy="102155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job-level fixed-priority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earliest deadline first</a:t>
            </a:r>
            <a:r>
              <a:rPr lang="en-GB" baseline="30000" dirty="0">
                <a:solidFill>
                  <a:schemeClr val="bg1"/>
                </a:solidFill>
              </a:rPr>
              <a:t>[5] </a:t>
            </a:r>
            <a:r>
              <a:rPr lang="en-GB" dirty="0">
                <a:solidFill>
                  <a:schemeClr val="bg1"/>
                </a:solidFill>
              </a:rPr>
              <a:t>schedulers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623300" y="2808865"/>
            <a:ext cx="4159160" cy="2860806"/>
            <a:chOff x="3064470" y="1138407"/>
            <a:chExt cx="4936138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064470" y="1873069"/>
              <a:ext cx="4936138" cy="2600847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</p:spPr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  <a:blipFill>
                <a:blip r:embed="rId2"/>
                <a:stretch>
                  <a:fillRect l="-1043" t="-4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342533F-8874-458A-8B1A-23D332D5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50" y="3682716"/>
            <a:ext cx="2858814" cy="2491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/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blipFill>
                <a:blip r:embed="rId4"/>
                <a:stretch>
                  <a:fillRect r="-1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BD2B2-EF65-44A3-8309-4A11A2C168A0}"/>
              </a:ext>
            </a:extLst>
          </p:cNvPr>
          <p:cNvCxnSpPr>
            <a:cxnSpLocks/>
          </p:cNvCxnSpPr>
          <p:nvPr/>
        </p:nvCxnSpPr>
        <p:spPr>
          <a:xfrm flipH="1" flipV="1">
            <a:off x="3724275" y="503499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/>
          <p:nvPr/>
        </p:nvCxnSpPr>
        <p:spPr>
          <a:xfrm flipH="1"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A2C533-AB75-440C-9916-AB188682FA4E}"/>
              </a:ext>
            </a:extLst>
          </p:cNvPr>
          <p:cNvCxnSpPr>
            <a:cxnSpLocks/>
          </p:cNvCxnSpPr>
          <p:nvPr/>
        </p:nvCxnSpPr>
        <p:spPr>
          <a:xfrm flipH="1" flipV="1">
            <a:off x="4150518" y="505913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0" grpId="0"/>
      <p:bldP spid="3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5" name="gang_empty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7" y="1028232"/>
            <a:ext cx="6003051" cy="4721972"/>
          </a:xfrm>
          <a:prstGeom prst="rect">
            <a:avLst/>
          </a:prstGeom>
        </p:spPr>
      </p:pic>
      <p:pic>
        <p:nvPicPr>
          <p:cNvPr id="9" name="gang_precedenc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9" y="1010666"/>
            <a:ext cx="6003051" cy="4739538"/>
          </a:xfrm>
        </p:spPr>
      </p:pic>
      <p:pic>
        <p:nvPicPr>
          <p:cNvPr id="12" name="gang_no_precedence">
            <a:extLst>
              <a:ext uri="{FF2B5EF4-FFF2-40B4-BE49-F238E27FC236}">
                <a16:creationId xmlns:a16="http://schemas.microsoft.com/office/drawing/2014/main" id="{544ED4D1-D83C-4913-B5C2-EA94935F3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7" y="1010665"/>
            <a:ext cx="6003051" cy="4739538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606936" y="3904274"/>
            <a:ext cx="340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5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606937" y="3904274"/>
            <a:ext cx="376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05646-A6A1-4859-BC77-41FFA7FC79B3}"/>
              </a:ext>
            </a:extLst>
          </p:cNvPr>
          <p:cNvSpPr txBox="1"/>
          <p:nvPr/>
        </p:nvSpPr>
        <p:spPr>
          <a:xfrm>
            <a:off x="606938" y="3063240"/>
            <a:ext cx="3507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tasks: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Execution-time variation: 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37A66-B733-488E-A477-9EBA2C108C1B}"/>
              </a:ext>
            </a:extLst>
          </p:cNvPr>
          <p:cNvSpPr txBox="1"/>
          <p:nvPr/>
        </p:nvSpPr>
        <p:spPr>
          <a:xfrm rot="16200000">
            <a:off x="4278221" y="319576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5847-61CB-4C31-8D4B-E3053986E113}"/>
              </a:ext>
            </a:extLst>
          </p:cNvPr>
          <p:cNvSpPr txBox="1"/>
          <p:nvPr/>
        </p:nvSpPr>
        <p:spPr>
          <a:xfrm>
            <a:off x="7705800" y="584101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EF00C-1B3B-4CB2-8033-85ED2AAB0298}"/>
              </a:ext>
            </a:extLst>
          </p:cNvPr>
          <p:cNvSpPr txBox="1"/>
          <p:nvPr/>
        </p:nvSpPr>
        <p:spPr>
          <a:xfrm>
            <a:off x="606936" y="1851616"/>
            <a:ext cx="335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task sets pass necessary test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7" grpId="0"/>
      <p:bldP spid="10" grpId="0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842640"/>
            <a:ext cx="5087383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3"/>
            <a:ext cx="5093073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4"/>
            <a:ext cx="5093073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847229"/>
            <a:ext cx="5093073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762438" y="1497649"/>
            <a:ext cx="4984988" cy="3936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26104" y="2002305"/>
            <a:ext cx="601792" cy="792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4302916" y="1632973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339960" y="4314059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49498" y="3228975"/>
            <a:ext cx="1003277" cy="1085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6608285" y="1507174"/>
            <a:ext cx="4892158" cy="3936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2172684" y="5538928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8027848" y="5577639"/>
            <a:ext cx="20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380970" y="310163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5135780" y="3101639"/>
            <a:ext cx="224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in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26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731" y="3482907"/>
            <a:ext cx="4168728" cy="231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027" y="3482066"/>
            <a:ext cx="4170242" cy="231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3353305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5FC45-7888-4F72-9CC1-F9C2E8179249}"/>
              </a:ext>
            </a:extLst>
          </p:cNvPr>
          <p:cNvSpPr txBox="1"/>
          <p:nvPr/>
        </p:nvSpPr>
        <p:spPr>
          <a:xfrm>
            <a:off x="9174550" y="116669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Drawback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174550" y="2540957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174550" y="1594391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15100" y="1779057"/>
            <a:ext cx="2659450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105775" y="2725623"/>
            <a:ext cx="1068775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  <p:bldP spid="13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65724"/>
            <a:ext cx="7028234" cy="252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job-level fixed-priority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2213</TotalTime>
  <Words>2235</Words>
  <Application>Microsoft Office PowerPoint</Application>
  <PresentationFormat>Widescreen</PresentationFormat>
  <Paragraphs>789</Paragraphs>
  <Slides>38</Slides>
  <Notes>21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How does job-level fixed-priority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Challenges encountered</vt:lpstr>
      <vt:lpstr>SAG results</vt:lpstr>
      <vt:lpstr>New scheduler</vt:lpstr>
      <vt:lpstr>JLFP limitations with moldable gang</vt:lpstr>
      <vt:lpstr>Reservation-gang scheduler</vt:lpstr>
      <vt:lpstr>Results JLFP vs ResG</vt:lpstr>
      <vt:lpstr>Summary</vt:lpstr>
      <vt:lpstr>Conclusions</vt:lpstr>
      <vt:lpstr>Next steps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Colours</vt:lpstr>
      <vt:lpstr>Scheduling Analysis </vt:lpstr>
      <vt:lpstr>Results method</vt:lpstr>
      <vt:lpstr>Pessimism in precedence constraints</vt:lpstr>
      <vt:lpstr>Pessimism in precedence constraints</vt:lpstr>
      <vt:lpstr>Pessimism in cores released</vt:lpstr>
      <vt:lpstr>Primary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256</cp:revision>
  <dcterms:created xsi:type="dcterms:W3CDTF">2020-05-19T11:12:13Z</dcterms:created>
  <dcterms:modified xsi:type="dcterms:W3CDTF">2020-05-31T21:44:14Z</dcterms:modified>
</cp:coreProperties>
</file>